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5" r:id="rId19"/>
    <p:sldId id="269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72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B16A-B0FF-4443-83AA-92DA3CD9C670}" type="datetimeFigureOut">
              <a:rPr lang="zh-TW" altLang="en-US" smtClean="0"/>
              <a:pPr/>
              <a:t>2008/1/1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02B-D836-4293-AA93-E441561FE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k.wrs.yahoo.com/_ylt=A8tU32yUZxhH9mkAepm1ygt./SIG=1g7h4js7t/EXP=1192868116/**http:/hk.search.yahoo.com/search/images/view?back=http://hk.search.yahoo.com/search/images?p=%E8%8F%AF%E4%BD%97&amp;ei=UTF-8&amp;pstart=1&amp;fr=FP-tab-web-t-ac&amp;b=169&amp;w=200&amp;h=224&amp;imgurl=www.mamayosi.com/index/flower-1.jpg&amp;rurl=http://www.mamayosi.com/wato.htm&amp;size=13.6kB&amp;name=flower-1.jpg&amp;p=%E8%8F%AF%E4%BD%97&amp;type=jpeg&amp;no=172&amp;tt=195&amp;oid=4623d230815727dc&amp;ei=UTF-8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hk.wrs.yahoo.com/_ylt=A8tU32_YaBhHnT0A.PK1ygt./SIG=1gv57beoi/EXP=1192868440/**http:/hk.search.yahoo.com/search/images/view?back=http://hk.search.yahoo.com/search/images?p=%E8%8F%AF%E4%BD%97&amp;ei=UTF-8&amp;pstart=1&amp;fr=FP-tab-web-t-ac&amp;b=181&amp;w=200&amp;h=158&amp;imgurl=kids.yam.com/i/why/upload/174.JPG&amp;rurl=http://kids.yam.com/why/article/article174.html&amp;size=32.3kB&amp;name=174.JPG&amp;p=%E8%8F%AF%E4%BD%97&amp;type=jpeg&amp;no=190&amp;tt=196&amp;oid=4e49007d9ced1e2e&amp;ei=UTF-8" TargetMode="Externa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6.jpeg"/><Relationship Id="rId7" Type="http://schemas.openxmlformats.org/officeDocument/2006/relationships/hyperlink" Target="http://hk.wrs.yahoo.com/_ylt=A8tU32_YaBhHnT0A.PK1ygt./SIG=1gv57beoi/EXP=1192868440/**http:/hk.search.yahoo.com/search/images/view?back=http://hk.search.yahoo.com/search/images?p=%E8%8F%AF%E4%BD%97&amp;ei=UTF-8&amp;pstart=1&amp;fr=FP-tab-web-t-ac&amp;b=181&amp;w=200&amp;h=158&amp;imgurl=kids.yam.com/i/why/upload/174.JPG&amp;rurl=http://kids.yam.com/why/article/article174.html&amp;size=32.3kB&amp;name=174.JPG&amp;p=%E8%8F%AF%E4%BD%97&amp;type=jpeg&amp;no=190&amp;tt=196&amp;oid=4e49007d9ced1e2e&amp;ei=UTF-8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://hk.wrs.yahoo.com/_ylt=A8tU32yUZxhH9mkAepm1ygt./SIG=1g7h4js7t/EXP=1192868116/**http:/hk.search.yahoo.com/search/images/view?back=http://hk.search.yahoo.com/search/images?p=%E8%8F%AF%E4%BD%97&amp;ei=UTF-8&amp;pstart=1&amp;fr=FP-tab-web-t-ac&amp;b=169&amp;w=200&amp;h=224&amp;imgurl=www.mamayosi.com/index/flower-1.jpg&amp;rurl=http://www.mamayosi.com/wato.htm&amp;size=13.6kB&amp;name=flower-1.jpg&amp;p=%E8%8F%AF%E4%BD%97&amp;type=jpeg&amp;no=172&amp;tt=195&amp;oid=4623d230815727dc&amp;ei=UTF-8" TargetMode="Externa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k.wrs.yahoo.com/_ylt=A8tU32yUZxhH9mkAfpm1ygt./SIG=1k7avqtoo/EXP=1192868116/**http:/hk.search.yahoo.com/search/images/view?back=http://hk.search.yahoo.com/search/images?p=%E8%8F%AF%E4%BD%97&amp;ei=UTF-8&amp;pstart=1&amp;fr=FP-tab-web-t-ac&amp;b=169&amp;w=180&amp;h=284&amp;imgurl=www.nanfangdaily.com.cn/hb/20050128/csbd/200501280002_276121.jpg&amp;rurl=http://www1.nanfangdaily.com.cn/b5/www.nanfangdaily.com.cn/hb/20050128/csbd/200501280002.asp&amp;size=24.6kB&amp;name=200501280002_276121.jpg&amp;p=%E8%8F%AF%E4%BD%97&amp;type=jpeg&amp;no=176&amp;tt=195&amp;oid=62dddfab63378d06&amp;ei=UTF-8" TargetMode="External"/><Relationship Id="rId5" Type="http://schemas.openxmlformats.org/officeDocument/2006/relationships/image" Target="../media/image19.jpeg"/><Relationship Id="rId4" Type="http://schemas.openxmlformats.org/officeDocument/2006/relationships/hyperlink" Target="http://hk.wrs.yahoo.com/_ylt=A8tU32xSZxhHT2sAJiK1ygt./SIG=1l5a1l618/EXP=1192868050/**http:/hk.search.yahoo.com/search/images/view?back=http://hk.search.yahoo.com/search/images?p=%E8%8F%AF%E4%BD%97&amp;ei=UTF-8&amp;pstart=1&amp;fr=FP-tab-web-t-ac&amp;b=109&amp;w=200&amp;h=295&amp;imgurl=big5.chinabroadcast.cn/gate/big5/gb.chinabroadcast.cn/chinaabc/chapter17/images/huatuo.jpg&amp;rurl=http://big5.chinabroadcast.cn/gate/big5/gb.chinabroadcast.cn/chinaabc/chapter17/chapter170401.htm&amp;size=15.9kB&amp;name=huatuo.jpg&amp;p=%E8%8F%AF%E4%BD%97&amp;type=jpeg&amp;no=113&amp;tt=196&amp;oid=be9bf06761802b4c&amp;ei=UTF-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k.wrs.yahoo.com/_ylt=A8tU32yUZxhH9mkAf5m1ygt./SIG=1ngr8h4q8/EXP=1192868116/**http:/hk.search.yahoo.com/search/images/view?back=http://hk.search.yahoo.com/search/images?p=%E8%8F%AF%E4%BD%97&amp;ei=UTF-8&amp;pstart=1&amp;fr=FP-tab-web-t-ac&amp;b=169&amp;w=480&amp;h=666&amp;imgurl=health.edu.tw/health/upload/tbtrad_book/20050705121339_file1.jpg&amp;rurl=http://health.edu.tw/health/portal/herbalist/home/Controller.jsp?doAction=admin_trad_book_show&amp;amp;toURL=/portal/herbalist/trad_book/data.jsp&amp;amp;sno=66&amp;size=77.2kB&amp;name=20050705121339_file1.jpg&amp;p=%E8%8F%AF%E4%BD%97&amp;type=jpeg&amp;no=177&amp;tt=195&amp;oid=3969b9f9336a0710&amp;ei=UTF-8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hk.wrs.yahoo.com/_ylt=A8tU324RBXdHG4sAYN2.ygt./SIG=13m29hp5i/EXP=1199068817/**http:/piclib.gooyee.net/networld200509190010979042538/bigimage/photo2006200606021136425903704.jpg" TargetMode="External"/><Relationship Id="rId7" Type="http://schemas.openxmlformats.org/officeDocument/2006/relationships/hyperlink" Target="http://hk.wrs.yahoo.com/_ylt=A8tU33GQBXdHzX0AqmO.ygt./SIG=12b938105/EXP=1199068944/**http:/static.flickr.com/2399/1682664840_b57f0cc516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hyperlink" Target="http://hk.wrs.yahoo.com/_ylt=A8tU33NcBXdHedEAoKC.ygt./SIG=12at7hlij/EXP=1199068892/**http:/xinsheng.net/xs/images/2002-7-18--lishizhen.gif" TargetMode="Externa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中國醫學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628775"/>
            <a:ext cx="8540750" cy="4679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華佗的醫術出神入化，在其一生的醫學生涯中，有許多傑出的貢獻，如下說明：</a:t>
            </a:r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zh-TW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華佗醫術全面，精通臨症各科，尤其擅長外科手術，取得了突出成就，因而被後世尊奉為外科之鼻祖。</a:t>
            </a:r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zh-TW" alt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zh-TW" alt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麻沸散的創製，是華佗的另一貢獻，他開創了我國乃至世界藥物全麻的最早</a:t>
            </a:r>
            <a:r>
              <a:rPr lang="zh-TW" altLang="en-US" sz="2800" b="1" dirty="0">
                <a:solidFill>
                  <a:schemeClr val="accent6">
                    <a:lumMod val="75000"/>
                  </a:schemeClr>
                </a:solidFill>
              </a:rPr>
              <a:t>先例。近代西方學者並因此認為華佗是古代東方醫學的傑出代表者，堪稱與西方醫學之父希波克拉底相媲美。</a:t>
            </a:r>
            <a:r>
              <a:rPr lang="zh-TW" altLang="en-US" sz="28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zh-TW" altLang="en-US" sz="2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zh-TW" altLang="en-US" sz="2800" dirty="0">
                <a:solidFill>
                  <a:schemeClr val="accent6">
                    <a:lumMod val="75000"/>
                  </a:schemeClr>
                </a:solidFill>
              </a:rPr>
              <a:t>                               </a:t>
            </a:r>
          </a:p>
          <a:p>
            <a:pPr>
              <a:lnSpc>
                <a:spcPct val="90000"/>
              </a:lnSpc>
            </a:pPr>
            <a:r>
              <a:rPr lang="zh-TW" altLang="en-US" sz="2800" b="1" dirty="0"/>
              <a:t>                                    </a:t>
            </a:r>
            <a:r>
              <a:rPr lang="en-US" altLang="zh-TW" sz="2800" b="1" dirty="0" smtClean="0"/>
              <a:t>P.10</a:t>
            </a:r>
            <a:endParaRPr lang="en-US" altLang="zh-TW" sz="2800" b="1" dirty="0"/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051050" y="549275"/>
            <a:ext cx="4897438" cy="1041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7500"/>
              </a:avLst>
            </a:prstTxWarp>
          </a:bodyPr>
          <a:lstStyle/>
          <a:p>
            <a:pPr algn="ctr"/>
            <a:r>
              <a:rPr lang="zh-TW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  <a:tileRect/>
                </a:gradFill>
                <a:latin typeface="新細明體"/>
                <a:ea typeface="新細明體"/>
              </a:rPr>
              <a:t>他偉大的貢獻</a:t>
            </a:r>
          </a:p>
        </p:txBody>
      </p:sp>
      <p:pic>
        <p:nvPicPr>
          <p:cNvPr id="18439" name="Picture 7" descr="405788921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229225"/>
            <a:ext cx="1104900" cy="1238250"/>
          </a:xfrm>
          <a:prstGeom prst="rect">
            <a:avLst/>
          </a:prstGeom>
          <a:noFill/>
        </p:spPr>
      </p:pic>
      <p:pic>
        <p:nvPicPr>
          <p:cNvPr id="18441" name="Picture 9" descr="1999999408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72225" y="5300663"/>
            <a:ext cx="1190625" cy="9334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華佗的針灸術也有獨到之處。他的特點是：取穴精要，扎針深，重針感，療效神速。他也是最早發現了夾脊穴，人稱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華佗夾脊穴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。</a:t>
            </a:r>
            <a:b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</a:br>
            <a:endParaRPr lang="zh-TW" altLang="en-US" sz="2800" b="1" dirty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lnSpc>
                <a:spcPct val="80000"/>
              </a:lnSpc>
            </a:pP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華佗在養生學上，可算是一位承先啟後的大師，他總結和發現了古代養生學理論，創立了一套以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五禽戲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為中心的養生功法，從而將以往主要由方士、道家、隱逸所推行的修煉術，轉變為民間可行的養生法。</a:t>
            </a:r>
            <a:r>
              <a:rPr lang="zh-TW" altLang="en-US" sz="2800" dirty="0">
                <a:blipFill>
                  <a:blip r:embed="rId3"/>
                  <a:tile tx="0" ty="0" sx="100000" sy="100000" flip="none" algn="tl"/>
                </a:blipFill>
              </a:rPr>
              <a:t/>
            </a:r>
            <a:br>
              <a:rPr lang="zh-TW" altLang="en-US" sz="2800" dirty="0">
                <a:blipFill>
                  <a:blip r:embed="rId3"/>
                  <a:tile tx="0" ty="0" sx="100000" sy="100000" flip="none" algn="tl"/>
                </a:blipFill>
              </a:rPr>
            </a:br>
            <a:endParaRPr lang="zh-TW" altLang="en-US" sz="2800" dirty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lnSpc>
                <a:spcPct val="80000"/>
              </a:lnSpc>
            </a:pPr>
            <a:r>
              <a:rPr lang="zh-TW" altLang="en-US" sz="2800" dirty="0">
                <a:blipFill>
                  <a:blip r:embed="rId3"/>
                  <a:tile tx="0" ty="0" sx="100000" sy="100000" flip="none" algn="tl"/>
                </a:blipFill>
              </a:rPr>
              <a:t>                                    </a:t>
            </a:r>
            <a:r>
              <a:rPr lang="zh-TW" altLang="en-US" sz="2800" dirty="0" smtClean="0">
                <a:blipFill>
                  <a:blip r:embed="rId3"/>
                  <a:tile tx="0" ty="0" sx="100000" sy="100000" flip="none" algn="tl"/>
                </a:blipFill>
              </a:rPr>
              <a:t>    </a:t>
            </a:r>
            <a:r>
              <a:rPr lang="en-US" altLang="zh-TW" sz="2800" dirty="0" smtClean="0">
                <a:blipFill>
                  <a:blip r:embed="rId3"/>
                  <a:tile tx="0" ty="0" sx="100000" sy="100000" flip="none" algn="tl"/>
                </a:blipFill>
              </a:rPr>
              <a:t>P.11</a:t>
            </a:r>
            <a:endParaRPr lang="en-US" altLang="zh-TW" sz="2800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9461" name="Picture 5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48713" y="4076700"/>
            <a:ext cx="395287" cy="342900"/>
          </a:xfrm>
          <a:prstGeom prst="rect">
            <a:avLst/>
          </a:prstGeom>
          <a:noFill/>
        </p:spPr>
      </p:pic>
      <p:pic>
        <p:nvPicPr>
          <p:cNvPr id="19462" name="Picture 6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2870200"/>
            <a:ext cx="288925" cy="250825"/>
          </a:xfrm>
          <a:prstGeom prst="rect">
            <a:avLst/>
          </a:prstGeom>
          <a:noFill/>
        </p:spPr>
      </p:pic>
      <p:pic>
        <p:nvPicPr>
          <p:cNvPr id="19463" name="Picture 7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6264275"/>
            <a:ext cx="360362" cy="312738"/>
          </a:xfrm>
          <a:prstGeom prst="rect">
            <a:avLst/>
          </a:prstGeom>
          <a:noFill/>
        </p:spPr>
      </p:pic>
      <p:pic>
        <p:nvPicPr>
          <p:cNvPr id="19464" name="Picture 8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5327650"/>
            <a:ext cx="360363" cy="312738"/>
          </a:xfrm>
          <a:prstGeom prst="rect">
            <a:avLst/>
          </a:prstGeom>
          <a:noFill/>
        </p:spPr>
      </p:pic>
      <p:pic>
        <p:nvPicPr>
          <p:cNvPr id="19465" name="Picture 9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8625" y="188913"/>
            <a:ext cx="288925" cy="250825"/>
          </a:xfrm>
          <a:prstGeom prst="rect">
            <a:avLst/>
          </a:prstGeom>
          <a:noFill/>
        </p:spPr>
      </p:pic>
      <p:pic>
        <p:nvPicPr>
          <p:cNvPr id="19466" name="Picture 10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550" y="5895975"/>
            <a:ext cx="287338" cy="249238"/>
          </a:xfrm>
          <a:prstGeom prst="rect">
            <a:avLst/>
          </a:prstGeom>
          <a:noFill/>
        </p:spPr>
      </p:pic>
      <p:pic>
        <p:nvPicPr>
          <p:cNvPr id="19467" name="Picture 11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5256213"/>
            <a:ext cx="360363" cy="312737"/>
          </a:xfrm>
          <a:prstGeom prst="rect">
            <a:avLst/>
          </a:prstGeom>
          <a:noFill/>
        </p:spPr>
      </p:pic>
      <p:pic>
        <p:nvPicPr>
          <p:cNvPr id="19468" name="Picture 12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00788" y="3025775"/>
            <a:ext cx="358775" cy="311150"/>
          </a:xfrm>
          <a:prstGeom prst="rect">
            <a:avLst/>
          </a:prstGeom>
          <a:noFill/>
        </p:spPr>
      </p:pic>
      <p:pic>
        <p:nvPicPr>
          <p:cNvPr id="19469" name="Picture 13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1196975"/>
            <a:ext cx="288925" cy="250825"/>
          </a:xfrm>
          <a:prstGeom prst="rect">
            <a:avLst/>
          </a:prstGeom>
          <a:noFill/>
        </p:spPr>
      </p:pic>
      <p:pic>
        <p:nvPicPr>
          <p:cNvPr id="19470" name="Picture 14" descr="BD21295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62025">
            <a:off x="8101013" y="793750"/>
            <a:ext cx="358775" cy="311150"/>
          </a:xfrm>
          <a:prstGeom prst="rect">
            <a:avLst/>
          </a:prstGeom>
          <a:noFill/>
        </p:spPr>
      </p:pic>
      <p:pic>
        <p:nvPicPr>
          <p:cNvPr id="19472" name="Picture 16" descr="4057889213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42852"/>
            <a:ext cx="1104900" cy="1238250"/>
          </a:xfrm>
          <a:prstGeom prst="rect">
            <a:avLst/>
          </a:prstGeom>
          <a:noFill/>
        </p:spPr>
      </p:pic>
      <p:pic>
        <p:nvPicPr>
          <p:cNvPr id="19474" name="Picture 18" descr="1999999408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76375" y="5300663"/>
            <a:ext cx="1190625" cy="9334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0"/>
            <a:ext cx="4176712" cy="6477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華佗的圖片</a:t>
            </a:r>
            <a:endParaRPr lang="zh-TW" altLang="en-US" dirty="0"/>
          </a:p>
        </p:txBody>
      </p:sp>
      <p:pic>
        <p:nvPicPr>
          <p:cNvPr id="22532" name="Picture 4" descr="235719431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4348" y="1214422"/>
            <a:ext cx="2160587" cy="3148012"/>
          </a:xfrm>
          <a:noFill/>
          <a:ln/>
        </p:spPr>
      </p:pic>
      <p:pic>
        <p:nvPicPr>
          <p:cNvPr id="22534" name="Picture 6" descr="3104441642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63938" y="2420938"/>
            <a:ext cx="2192337" cy="3240087"/>
          </a:xfrm>
          <a:prstGeom prst="rect">
            <a:avLst/>
          </a:prstGeom>
          <a:noFill/>
        </p:spPr>
      </p:pic>
      <p:pic>
        <p:nvPicPr>
          <p:cNvPr id="22536" name="Picture 8" descr="3434313035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1214422"/>
            <a:ext cx="2117725" cy="3354388"/>
          </a:xfrm>
          <a:prstGeom prst="rect">
            <a:avLst/>
          </a:prstGeom>
          <a:noFill/>
        </p:spPr>
      </p:pic>
      <p:sp>
        <p:nvSpPr>
          <p:cNvPr id="22543" name="WordArt 15"/>
          <p:cNvSpPr>
            <a:spLocks noChangeArrowheads="1" noChangeShapeType="1" noTextEdit="1"/>
          </p:cNvSpPr>
          <p:nvPr/>
        </p:nvSpPr>
        <p:spPr bwMode="auto">
          <a:xfrm>
            <a:off x="4211638" y="5876925"/>
            <a:ext cx="561975" cy="266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新細明體"/>
                <a:ea typeface="新細明體"/>
              </a:rPr>
              <a:t>P.12</a:t>
            </a:r>
            <a:endParaRPr lang="zh-TW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/>
              <a:ea typeface="新細明體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78 -0.02752 L -0.30104 -0.33156 " pathEditMode="relative" ptsTypes="AA">
                                      <p:cBhvr>
                                        <p:cTn id="6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79191E-6 L -3.05556E-6 -0.283 " pathEditMode="relative" ptsTypes="AA">
                                      <p:cBhvr>
                                        <p:cTn id="10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12139E-6 L 0.24427 0.14682 " pathEditMode="relative" ptsTypes="AA">
                                      <p:cBhvr>
                                        <p:cTn id="14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9" name="Picture 7" descr="4153015498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3357563"/>
            <a:ext cx="1960562" cy="2724150"/>
          </a:xfrm>
          <a:prstGeom prst="rect">
            <a:avLst/>
          </a:prstGeom>
          <a:noFill/>
        </p:spPr>
      </p:pic>
      <p:pic>
        <p:nvPicPr>
          <p:cNvPr id="23563" name="Picture 11" descr="life005_story002_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0113" y="476250"/>
            <a:ext cx="3455987" cy="2786063"/>
          </a:xfrm>
          <a:prstGeom prst="rect">
            <a:avLst/>
          </a:prstGeom>
          <a:noFill/>
        </p:spPr>
      </p:pic>
      <p:pic>
        <p:nvPicPr>
          <p:cNvPr id="23565" name="Picture 13" descr="life005_story002_0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6825" y="620713"/>
            <a:ext cx="3095625" cy="2495550"/>
          </a:xfrm>
          <a:prstGeom prst="rect">
            <a:avLst/>
          </a:prstGeom>
          <a:noFill/>
        </p:spPr>
      </p:pic>
      <p:sp>
        <p:nvSpPr>
          <p:cNvPr id="23566" name="WordArt 14"/>
          <p:cNvSpPr>
            <a:spLocks noChangeArrowheads="1" noChangeShapeType="1" noTextEdit="1"/>
          </p:cNvSpPr>
          <p:nvPr/>
        </p:nvSpPr>
        <p:spPr bwMode="auto">
          <a:xfrm>
            <a:off x="4427538" y="6237288"/>
            <a:ext cx="352425" cy="401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新細明體"/>
                <a:ea typeface="新細明體"/>
              </a:rPr>
              <a:t>P.13</a:t>
            </a:r>
            <a:endParaRPr lang="en-US" altLang="zh-TW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/>
              <a:ea typeface="新細明體"/>
            </a:endParaRPr>
          </a:p>
          <a:p>
            <a:pPr algn="ctr"/>
            <a:endParaRPr lang="zh-TW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/>
              <a:ea typeface="新細明體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針炙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針 炙 篇 是 中 國 醫 學 中 醫 針 炙 療 法 ， 針 炙 是 運 用 一 定 的 刺 激 方 法 ，通 過 經 絡 、 穴 位 從 而 產 生 “ 調 氣 ”，“ 治 神 ” 的 效 用 而 取 得 療 效 。 各 種 針 炙 方 法 對 人 體 的 機 能 究 竟 能 產 生 哪 些 具 體 效 應 ， 這 是 運 用 在 各 個 經 絡 和 每 個 穴 位 而 不 同 的 治 病 功 效 ， 用 甚 麼 針 法 和 針 體 入 肉 的 深 淺 而 起 的 治 療 功 效 也 不 同 ， 這 正 是 現 今 科 學 年 代 裏 必 須 探 討 的 據 點 。</a:t>
            </a:r>
            <a:br>
              <a:rPr lang="zh-TW" altLang="en-US" dirty="0" smtClean="0"/>
            </a:br>
            <a:r>
              <a:rPr lang="zh-TW" altLang="en-US" dirty="0" smtClean="0"/>
              <a:t>                                    </a:t>
            </a:r>
            <a:r>
              <a:rPr lang="en-US" altLang="zh-TW" dirty="0" smtClean="0"/>
              <a:t>P.14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針炙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dirty="0" smtClean="0"/>
              <a:t>〈</a:t>
            </a:r>
            <a:r>
              <a:rPr lang="zh-TW" altLang="en-US" dirty="0" smtClean="0"/>
              <a:t>一</a:t>
            </a:r>
            <a:r>
              <a:rPr lang="en-US" altLang="zh-TW" dirty="0" smtClean="0"/>
              <a:t>〉</a:t>
            </a:r>
            <a:r>
              <a:rPr lang="zh-TW" altLang="en-US" dirty="0" smtClean="0"/>
              <a:t>針 炙 治 療 對 消 化 系 統 疾 病 有 良 好 效 果 ：</a:t>
            </a:r>
          </a:p>
          <a:p>
            <a:r>
              <a:rPr lang="zh-TW" altLang="en-US" dirty="0" smtClean="0"/>
              <a:t>針 或 炙 足 三 里 穴 位 對 消 化 系 統 疾 病 有 确 定 性 臨 床 功 效 ， 中 國 研 究 院 實 驗 證 明 ，人 體 在 針 刺 足 三 里 穴 位 後 ， 應 用 </a:t>
            </a:r>
            <a:r>
              <a:rPr lang="en-US" altLang="zh-TW" dirty="0" smtClean="0"/>
              <a:t>X-Ray </a:t>
            </a:r>
            <a:r>
              <a:rPr lang="zh-TW" altLang="en-US" dirty="0" smtClean="0"/>
              <a:t>胃 透 視 證 實 ， 胃 體 蠕 動 波 幅 增 大 ，張 力 提 高 ， 頻 率 增 加 ，胃 排 空 時 間 縮 短 ， 胃 收 縮 時 間 延 長 。 由 此 可 見 、 針 炙 治 療 對 患 有 十 二 指 腸 發 炎 ， 胃 潰 瘍 ， 消 化 不 良 症 ， 急 慢 性 膽 囊 炎 等 疾 病 有治 療 功 效 。 </a:t>
            </a:r>
          </a:p>
          <a:p>
            <a:r>
              <a:rPr lang="en-US" altLang="zh-TW" dirty="0" smtClean="0"/>
              <a:t>〈</a:t>
            </a:r>
            <a:r>
              <a:rPr lang="zh-TW" altLang="en-US" dirty="0" smtClean="0"/>
              <a:t>二</a:t>
            </a:r>
            <a:r>
              <a:rPr lang="en-US" altLang="zh-TW" dirty="0" smtClean="0"/>
              <a:t>〉</a:t>
            </a:r>
            <a:r>
              <a:rPr lang="zh-TW" altLang="en-US" dirty="0" smtClean="0"/>
              <a:t>針 炙 治 療 對 血 液 循 環 系 統 疾 病 有 良 好 功 效：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中 國 科 學 院 研 究 實 驗 證 明 ， 針 炙 大 椎 ， 合 谷 ， 足 三 里 穴 位 後 對 白 血 球 減 少 症 ， 紅 血 球 減 少 症 ， 血 小 板 減 少 症 病 患 者 明 顯 在 血 液 裏 血 球 數 量 升 高 ， 臨 床 症 狀 改 善 。 針 刺 內 關 ， 間 使 ， 心 俞 穴 位 對 心 律 失 調 症 病 人 可 有 明 顯 安 定 心 律 作 用 。</a:t>
            </a:r>
          </a:p>
          <a:p>
            <a:pPr>
              <a:buNone/>
            </a:pPr>
            <a:r>
              <a:rPr lang="en-US" altLang="zh-TW" dirty="0" smtClean="0"/>
              <a:t>                                                                 P.15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針炙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zh-TW" dirty="0" smtClean="0"/>
              <a:t>〈</a:t>
            </a:r>
            <a:r>
              <a:rPr lang="zh-TW" altLang="en-US" dirty="0" smtClean="0"/>
              <a:t>三</a:t>
            </a:r>
            <a:r>
              <a:rPr lang="en-US" altLang="zh-TW" dirty="0" smtClean="0"/>
              <a:t>〉</a:t>
            </a:r>
            <a:r>
              <a:rPr lang="zh-TW" altLang="en-US" dirty="0" smtClean="0"/>
              <a:t>針 炙 對 人 體 內 分 泌 功 能 起 一 定 作 用 ： </a:t>
            </a:r>
          </a:p>
          <a:p>
            <a:r>
              <a:rPr lang="zh-TW" altLang="en-US" dirty="0" smtClean="0"/>
              <a:t>人 體 通 過 針 炙 後 ， 他 的 生 理 作 用 起 著 變 化 ， 對 各 內 分 泌 腺 有 著 不 同 程 度 影 響 ， 而 且 會 間 接 的 引 起 器 官 功 能 變 化 ， 例 如 針 刺 合 谷 、 足 三 里 穴 位 ， 留 針 </a:t>
            </a:r>
            <a:r>
              <a:rPr lang="en-US" altLang="zh-TW" dirty="0" smtClean="0"/>
              <a:t>20 </a:t>
            </a:r>
            <a:r>
              <a:rPr lang="zh-TW" altLang="en-US" dirty="0" smtClean="0"/>
              <a:t>分 鐘 後 ， 抽 血 液 檢 查 ， 體 內 激 素 含 量 增 高 ， 尿 液 中 含 碘 量 減 少 。 臨 床 上 針 炙 治 療 甲 狀 腺 功 能 亢 進 ， 女 性 乳 房 發 育 不 良 ， 痛 經 症 均 有 一 定 功 效 。 </a:t>
            </a:r>
            <a:br>
              <a:rPr lang="zh-TW" altLang="en-US" dirty="0" smtClean="0"/>
            </a:br>
            <a:endParaRPr lang="zh-TW" altLang="en-US" dirty="0" smtClean="0"/>
          </a:p>
          <a:p>
            <a:r>
              <a:rPr lang="en-US" altLang="zh-TW" dirty="0" smtClean="0"/>
              <a:t>〈</a:t>
            </a:r>
            <a:r>
              <a:rPr lang="zh-TW" altLang="en-US" dirty="0" smtClean="0"/>
              <a:t>四</a:t>
            </a:r>
            <a:r>
              <a:rPr lang="en-US" altLang="zh-TW" dirty="0" smtClean="0"/>
              <a:t>〉</a:t>
            </a:r>
            <a:r>
              <a:rPr lang="zh-TW" altLang="en-US" dirty="0" smtClean="0"/>
              <a:t>針 炙 對 神 經 系 統 疾 病 有 重 大 治 療 功 效 ：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針 或 炙 對 神 經 系 統 疾 病 有 顯 著 治 療 功 效 ， 針 炙 作 用 的 原 理 是 運 用 適 當 的 方 法 ， 刺 激 穴 位 中 的 感 受 器 或 神 經 而 傳 導 至 中 樞 神 經 里 各 級 部 位 ， 然 後 影 響 到 效 應 器 官 。 正 因 這 刺 激 可 使 炎 症 的 生 物 化 學 起 變 化 ， 從 而 達 至 治 療 疾 病 的 目 的 。 一 般 來 說 針 炙 對 人 體 內 的 植 物 神 經 、 交 感 神 經 、 副 交 感 神 經 疾 病 絕 對 有 肯 定 性 治療 效 果 。 </a:t>
            </a:r>
          </a:p>
          <a:p>
            <a:pPr>
              <a:buNone/>
            </a:pPr>
            <a:r>
              <a:rPr lang="en-US" altLang="zh-TW" dirty="0" smtClean="0"/>
              <a:t>                                                                        P.16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針炙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病 例 ： 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一 九 七 四 年 春 天 ， 我 到 石 峽 尾 村 診 治 一 位 年 輕 少 婦 ， 她 家 人 告 訴 我 ， 病 者 已 是 一 星 期 時 間 說 不 出 話 來 ， 變 成 啞 吧 情 緒 非 常 暴 燥 ， 少 進 食 ， 眼 淚 水 不 停 流 出 ， 平 時 沒 有 任 何 病 ， 她 也 看 過 醫 生 ， 做 過 腦 </a:t>
            </a:r>
            <a:r>
              <a:rPr lang="en-US" altLang="zh-TW" dirty="0" smtClean="0"/>
              <a:t>CT </a:t>
            </a:r>
            <a:r>
              <a:rPr lang="zh-TW" altLang="en-US" dirty="0" smtClean="0"/>
              <a:t>， 一 切 正 常 。我 到 達 病 者 身 旁 後 ， 按 照 臨 床 常 規檢 查 ， 确 診 這 年 輕 婦 人 患 的 是 神 經 官 能 症 ， 我 採 用 電 療 針 炙 治 理 ， 我 選 她 兩 手 掌 合 谷 穴 ， 兩 足 部 足 三 里 穴 ， 進 針 後 ， 打 開 電 療 機 ， 這 婦 人 就 大 聲 叫 喚 起 來 從 此 以 後 她 也 能 正 常 講 起 話 來。 </a:t>
            </a:r>
            <a:br>
              <a:rPr lang="zh-TW" altLang="en-US" dirty="0" smtClean="0"/>
            </a:br>
            <a:endParaRPr lang="zh-TW" altLang="en-US" dirty="0" smtClean="0"/>
          </a:p>
          <a:p>
            <a:r>
              <a:rPr lang="zh-TW" altLang="en-US" dirty="0" smtClean="0"/>
              <a:t>病 理 分 析 ， 這 神 經 官 能 症 指 的 是 人 體 內 器 官， 系 統 都 正 常 無 病 ， 唯 一 有 不 正 常 的 是 體 內 器 官 通 達 神 經 傳 導 出 現 阻 斷 而 不 能 表 達 功 能 ， 所 以 說 不 出 話 來 ， 取 用 針 刺 治 療 可 將 阻 斷 障 礙 消 除 ， 所 以 她 立 即 恢 覆 正 常 講 話 。</a:t>
            </a:r>
          </a:p>
          <a:p>
            <a:pPr>
              <a:buNone/>
            </a:pPr>
            <a:r>
              <a:rPr lang="en-US" altLang="zh-TW" dirty="0" smtClean="0"/>
              <a:t>                                                             P.17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</a:rPr>
              <a:t>組員名單</a:t>
            </a:r>
            <a:endParaRPr lang="zh-TW" altLang="en-US" dirty="0"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馮嘉欣</a:t>
            </a:r>
            <a:endParaRPr lang="en-US" altLang="zh-TW" dirty="0" smtClean="0"/>
          </a:p>
          <a:p>
            <a:r>
              <a:rPr lang="zh-TW" altLang="en-US" dirty="0" smtClean="0"/>
              <a:t>岑穎其</a:t>
            </a:r>
            <a:endParaRPr lang="en-US" altLang="zh-TW" dirty="0" smtClean="0"/>
          </a:p>
          <a:p>
            <a:r>
              <a:rPr lang="zh-TW" altLang="en-US" dirty="0" smtClean="0"/>
              <a:t>黃筱鈞</a:t>
            </a:r>
            <a:endParaRPr lang="en-US" altLang="zh-TW" dirty="0" smtClean="0"/>
          </a:p>
          <a:p>
            <a:r>
              <a:rPr lang="zh-TW" altLang="en-US" smtClean="0"/>
              <a:t>吳倩嵐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                                </a:t>
            </a:r>
            <a:r>
              <a:rPr lang="en-US" altLang="zh-TW" dirty="0" smtClean="0"/>
              <a:t>P.18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835150" y="1700213"/>
            <a:ext cx="5545138" cy="3025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9602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TW" alt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新細明體"/>
                <a:ea typeface="新細明體"/>
              </a:rPr>
              <a:t>謝謝</a:t>
            </a:r>
            <a:r>
              <a:rPr lang="en-US" altLang="zh-TW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新細明體"/>
                <a:ea typeface="新細明體"/>
              </a:rPr>
              <a:t>!</a:t>
            </a:r>
            <a:endParaRPr lang="zh-TW" altLang="en-US" sz="36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新細明體"/>
              <a:ea typeface="新細明體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889 -0.27052 C -0.17657 -0.19191 -0.18073 -0.11514 -0.1507 -0.04231 C -0.12032 0.03145 -0.06268 0.0978 -0.02049 0.15653 C -0.00452 0.17873 0.0052 0.20786 0.02066 0.23052 C 0.0302 0.24462 0.03923 0.25919 0.0493 0.2726 C 0.10572 0.34752 0.15902 0.37734 0.23506 0.4037 C 0.25243 0.39445 0.26041 0.34312 0.2651 0.32555 C 0.29531 0.21064 0.3177 0.09572 0.33506 -0.02335 C 0.32968 -0.10983 0.34809 -0.24277 0.2684 -0.27907 C 0.23229 -0.27445 0.20711 -0.24786 0.17621 -0.22196 C 0.15468 -0.2037 0.13975 -0.17341 0.11753 -0.15653 C 0.10173 -0.14451 0.08489 -0.13433 0.06996 -0.12046 C 0.06111 -0.11214 0.05434 -0.10035 0.04618 -0.09087 C 0.02621 -0.06728 0.0059 -0.04439 -0.01424 -0.02104 C -0.03438 0.00231 -0.05244 0.03006 -0.07292 0.05295 C -0.08473 0.06636 -0.09254 0.06752 -0.10625 0.07815 C -0.13039 0.09688 -0.14619 0.10798 -0.17448 0.11422 C -0.24011 0.10752 -0.26511 0.03445 -0.29358 -0.03584 C -0.29723 -0.0548 -0.30209 -0.07353 -0.30469 -0.09295 C -0.30695 -0.10959 -0.30747 -0.1267 -0.30782 -0.14381 C -0.30886 -0.1963 -0.28264 -0.20647 -0.24914 -0.2178 C -0.24653 -0.21734 -0.17587 -0.20116 -0.16181 -0.21341 C -0.15764 -0.21711 -0.16667 -0.2326 -0.16667 -0.2326 C -0.16546 -0.24462 -0.16094 -0.25757 -0.17136 -0.2622 C -0.17848 -0.25988 -0.18316 -0.26127 -0.17605 -0.24532 C -0.17448 -0.24185 -0.17066 -0.24139 -0.16823 -0.23884 C -0.15382 -0.22428 -0.14046 -0.20994 -0.12535 -0.19653 C -0.08039 -0.1563 -0.029 -0.11931 -0.01112 -0.04647 C -0.00973 -0.02474 -0.01285 -0.01341 0.00173 -0.00416 L -0.00625 -0.01896 L 4.16667E-6 -3.75723E-6 " pathEditMode="relative" ptsTypes="ffffffffffffffffffffffffffffAAA">
                                      <p:cBhvr>
                                        <p:cTn id="6" dur="2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785794"/>
            <a:ext cx="7772400" cy="5054619"/>
          </a:xfrm>
        </p:spPr>
        <p:txBody>
          <a:bodyPr/>
          <a:lstStyle/>
          <a:p>
            <a:pPr>
              <a:buClr>
                <a:schemeClr val="accent4">
                  <a:lumMod val="50000"/>
                </a:schemeClr>
              </a:buClr>
            </a:pPr>
            <a:r>
              <a:rPr lang="zh-TW" altLang="en-US" dirty="0" smtClean="0"/>
              <a:t>封面                                            </a:t>
            </a:r>
            <a:r>
              <a:rPr lang="en-US" altLang="zh-TW" dirty="0" smtClean="0"/>
              <a:t>P.1</a:t>
            </a:r>
            <a:br>
              <a:rPr lang="en-US" altLang="zh-TW" dirty="0" smtClean="0"/>
            </a:br>
            <a:r>
              <a:rPr lang="zh-TW" altLang="en-US" dirty="0" smtClean="0"/>
              <a:t>目錄                                            </a:t>
            </a:r>
            <a:r>
              <a:rPr lang="en-US" altLang="zh-TW" dirty="0" smtClean="0"/>
              <a:t>P.2</a:t>
            </a:r>
            <a:br>
              <a:rPr lang="en-US" altLang="zh-TW" dirty="0" smtClean="0"/>
            </a:br>
            <a:r>
              <a:rPr lang="zh-TW" altLang="en-US" dirty="0" smtClean="0"/>
              <a:t>介紹李時珍                               </a:t>
            </a:r>
            <a:r>
              <a:rPr lang="en-US" altLang="zh-TW" dirty="0" smtClean="0"/>
              <a:t>P.3-7</a:t>
            </a:r>
            <a:br>
              <a:rPr lang="en-US" altLang="zh-TW" dirty="0" smtClean="0"/>
            </a:br>
            <a:r>
              <a:rPr lang="zh-TW" altLang="en-US" dirty="0" smtClean="0"/>
              <a:t>介紹華陀                                   </a:t>
            </a:r>
            <a:r>
              <a:rPr lang="en-US" altLang="zh-TW" dirty="0" smtClean="0"/>
              <a:t>P.8-13</a:t>
            </a:r>
            <a:br>
              <a:rPr lang="en-US" altLang="zh-TW" dirty="0" smtClean="0"/>
            </a:br>
            <a:r>
              <a:rPr lang="zh-TW" altLang="en-US" dirty="0" smtClean="0"/>
              <a:t>介紹針炙                                   </a:t>
            </a:r>
            <a:r>
              <a:rPr lang="en-US" altLang="zh-TW" dirty="0" smtClean="0"/>
              <a:t>P.14-17</a:t>
            </a:r>
            <a:br>
              <a:rPr lang="en-US" altLang="zh-TW" dirty="0" smtClean="0"/>
            </a:br>
            <a:r>
              <a:rPr lang="zh-TW" altLang="en-US" dirty="0" smtClean="0"/>
              <a:t>組員名單                                   </a:t>
            </a:r>
            <a:r>
              <a:rPr lang="en-US" altLang="zh-TW" dirty="0" smtClean="0"/>
              <a:t>P.18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071670" y="-142900"/>
            <a:ext cx="49449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目錄</a:t>
            </a:r>
            <a:endParaRPr lang="zh-TW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9000"/>
            <a:lum/>
          </a:blip>
          <a:srcRect/>
          <a:stretch>
            <a:fillRect t="-24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24" y="785794"/>
            <a:ext cx="7429552" cy="5500726"/>
          </a:xfrm>
        </p:spPr>
        <p:txBody>
          <a:bodyPr>
            <a:normAutofit fontScale="92500" lnSpcReduction="2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zh-TW" altLang="en-US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      李時珍是中國明代一位偉大的醫學家和藥物學家。他寫了</a:t>
            </a:r>
            <a:r>
              <a:rPr lang="en-US" altLang="zh-TW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&lt;&lt;</a:t>
            </a:r>
            <a:r>
              <a:rPr lang="zh-TW" altLang="en-US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本草綱目</a:t>
            </a:r>
            <a:r>
              <a:rPr lang="en-US" altLang="zh-TW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&gt;&gt;</a:t>
            </a:r>
            <a:r>
              <a:rPr lang="zh-TW" altLang="en-US" dirty="0" smtClean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，對中</a:t>
            </a:r>
            <a:r>
              <a:rPr lang="zh-TW" altLang="en-US" dirty="0"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醫學做出了極大的貢獻。 </a:t>
            </a:r>
            <a:endParaRPr lang="en-US" altLang="zh-TW" dirty="0" smtClean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zh-TW" altLang="en-US" u="sng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李時珍</a:t>
            </a:r>
            <a:r>
              <a:rPr lang="zh-TW" altLang="en-US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的家庭世代行醫。當時，行醫是被人鄙視的行業。</a:t>
            </a:r>
            <a:r>
              <a:rPr lang="zh-TW" altLang="en-US" u="sng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李時珍</a:t>
            </a:r>
            <a:r>
              <a:rPr lang="zh-TW" altLang="en-US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的父親雖然是位名醫師，但不願兒子也當醫師，希望他多讀幾年書，將來能做官。可是，</a:t>
            </a:r>
            <a:r>
              <a:rPr lang="zh-TW" altLang="en-US" u="sng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李時珍</a:t>
            </a:r>
            <a:r>
              <a:rPr lang="zh-TW" altLang="en-US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在父親的潛移默化下，從小就對醫學有著濃厚的興趣，時時留意父親診病的過程，還暗中記下不少藥方。有一回，父親在醫治一個身患頑疾的病人時，想不出有效的藥方，</a:t>
            </a:r>
            <a:r>
              <a:rPr lang="zh-TW" altLang="en-US" u="sng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李時珍</a:t>
            </a:r>
            <a:r>
              <a:rPr lang="zh-TW" altLang="en-US" dirty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輕聲地說出一個古代秘方。父親一聽，正是對症良方，於是便同意讓他</a:t>
            </a:r>
            <a:r>
              <a:rPr lang="zh-TW" altLang="en-US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學。醫</a:t>
            </a:r>
            <a:endParaRPr lang="en-US" altLang="zh-TW" dirty="0" smtClean="0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n-US" altLang="zh-TW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P.3</a:t>
            </a:r>
            <a:endParaRPr lang="zh-TW" altLang="en-US" dirty="0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02175" y="0"/>
            <a:ext cx="43396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李時珍</a:t>
            </a:r>
            <a:endParaRPr lang="zh-TW" alt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李時珍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zh-TW" altLang="en-US" dirty="0" smtClean="0"/>
              <a:t>              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除了家學淵源之外，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又跟隨名醫師鑽研醫理。後來，他一邊行醫，一邊博覽醫書，在醫學上的造詣日益精深。因為他在診治與用藥上常常有新發明，治愈了許多棘手的病症，所以名聲鵲起，很快就傳遍了大江南北，慕名求醫的人絡繹不絕。 </a:t>
            </a:r>
          </a:p>
          <a:p>
            <a:pPr>
              <a:buNone/>
            </a:pP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     	據說有一次，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安徽省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一名產婦在分娩時昏迷不醒，當地醫師診斷她已死亡，吩咐她的家人將她埋葬。正好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路過那裏，產婦的家人請求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救治。經過仔細診察後，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斷定這名產婦並非真的死亡，就在她胸部扎了一針。不久，這名產婦漸漸蘇醒過來，嬰兒也安然無恙地出世了。另一次，有個小孩子患了一種喜歡吃燈花的怪病。他每次聞到燈花的氣味，便哭著要吃。家人遍求名醫，屢治無效。</a:t>
            </a:r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診察後，斷定是肚子裏的寄生蟲在作祟，立刻給他治療，結果痊愈了。</a:t>
            </a:r>
            <a:endParaRPr lang="en-US" altLang="zh-TW" dirty="0" smtClean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buNone/>
            </a:pPr>
            <a:r>
              <a:rPr lang="en-US" altLang="zh-TW" dirty="0" smtClean="0">
                <a:blipFill>
                  <a:blip r:embed="rId3"/>
                  <a:tile tx="0" ty="0" sx="100000" sy="100000" flip="none" algn="tl"/>
                </a:blipFill>
              </a:rPr>
              <a:t>                                                          P.4</a:t>
            </a:r>
            <a:r>
              <a:rPr lang="zh-TW" altLang="en-US" dirty="0" smtClean="0">
                <a:blipFill>
                  <a:blip r:embed="rId3"/>
                  <a:tile tx="0" ty="0" sx="100000" sy="100000" flip="none" algn="tl"/>
                </a:blipFill>
              </a:rPr>
              <a:t> </a:t>
            </a:r>
            <a:endParaRPr lang="en-US" altLang="zh-TW" dirty="0" smtClean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buNone/>
            </a:pPr>
            <a:endParaRPr lang="zh-TW" altLang="en-US" dirty="0">
              <a:blipFill>
                <a:blip r:embed="rId3"/>
                <a:tile tx="0" ty="0" sx="100000" sy="100000" flip="none" algn="tl"/>
              </a:blip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u="sng" dirty="0" smtClean="0">
                <a:blipFill>
                  <a:blip r:embed="rId3"/>
                  <a:tile tx="0" ty="0" sx="100000" sy="100000" flip="none" algn="tl"/>
                </a:blipFill>
              </a:rPr>
              <a:t>李時珍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2910" y="1571612"/>
            <a:ext cx="8229600" cy="4525963"/>
          </a:xfrm>
        </p:spPr>
        <p:txBody>
          <a:bodyPr>
            <a:normAutofit fontScale="70000" lnSpcReduction="20000"/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>
              <a:buNone/>
            </a:pPr>
            <a:r>
              <a:rPr lang="zh-TW" altLang="en-US" u="sng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李時珍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平日非常體恤窮人，常常免費為他們治病。地方上傳染病猖獗的時候，他還贈藥給病人，因此很受人們愛戴。 </a:t>
            </a:r>
          </a:p>
          <a:p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	</a:t>
            </a:r>
            <a:r>
              <a:rPr lang="zh-TW" altLang="en-US" u="sng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李時珍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一面行醫，一面研究藥物。由於學養深厚，思想敏銳，他發現舊的藥物書有不少謬誤，認為有必要對傳統的本草學，進行一次有系統的大修正、大補充和大總結。於是，他到處奔走，爭取朝廷重修</a:t>
            </a:r>
            <a:r>
              <a:rPr lang="en-US" altLang="zh-TW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《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本草</a:t>
            </a:r>
            <a:r>
              <a:rPr lang="en-US" altLang="zh-TW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》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，但是始終不能如願。為了不再耽誤重修本草學的工作，他毅然立下宏願</a:t>
            </a:r>
            <a:r>
              <a:rPr lang="en-US" altLang="zh-TW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——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編寫一部綱目分明、內容可靠的藥物書。 </a:t>
            </a:r>
          </a:p>
          <a:p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	</a:t>
            </a:r>
            <a:r>
              <a:rPr lang="zh-TW" altLang="en-US" u="sng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李時珍</a:t>
            </a:r>
            <a:r>
              <a:rPr lang="zh-TW" altLang="en-US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為了編寫這部書，不但在替人治病的時候，注意積累經驗，還不辭勞苦，親自到各地去考察、採訪，並搜集藥物、標本和驗方。他不怕山高路遠，不畏嚴寒酷暑，走遍了產藥材的名山。許多藥材他都冒險親自嚐一嚐，判斷它們的性能、味道和功用。他訪問了千百名醫師、農夫、漁民和獵人，從他們那裏學到了許多無法從書本上得到的醫學知識。 </a:t>
            </a:r>
          </a:p>
          <a:p>
            <a:pPr>
              <a:buNone/>
            </a:pPr>
            <a:r>
              <a:rPr lang="en-US" altLang="zh-TW" dirty="0" smtClean="0"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                                                         P.5</a:t>
            </a:r>
            <a:endParaRPr lang="zh-TW" altLang="en-US" dirty="0">
              <a:effectLst>
                <a:outerShdw blurRad="75057" dist="38100" dir="5400000" sy="-20000" rotWithShape="0">
                  <a:schemeClr val="tx2">
                    <a:lumMod val="60000"/>
                    <a:lumOff val="40000"/>
                    <a:alpha val="2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u="sng" dirty="0" smtClean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effectLst>
                  <a:outerShdw blurRad="75057" dist="38100" dir="5400000" sy="-20000" rotWithShape="0">
                    <a:schemeClr val="tx2">
                      <a:lumMod val="60000"/>
                      <a:lumOff val="40000"/>
                      <a:alpha val="25000"/>
                    </a:schemeClr>
                  </a:outerShdw>
                </a:effectLst>
              </a:rPr>
              <a:t>李時珍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         </a:t>
            </a:r>
            <a:r>
              <a:rPr lang="zh-TW" altLang="en-US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在編寫過程中，</a:t>
            </a:r>
            <a:r>
              <a:rPr lang="zh-TW" altLang="en-US" u="sng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李時珍</a:t>
            </a:r>
            <a:r>
              <a:rPr lang="zh-TW" altLang="en-US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參閱了八百多種古代醫藥著作和有關書籍，所記的筆記也裝滿了好幾個櫃子。他從三十五歲開始，到六十一歲為止，花了整整二十七年的時間，不知熬了多少個長夜，傾注了多少心血，才完成這一部劃時代的巨著</a:t>
            </a:r>
            <a:r>
              <a:rPr lang="en-US" altLang="zh-TW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——《</a:t>
            </a:r>
            <a:r>
              <a:rPr lang="zh-TW" altLang="en-US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本草綱目</a:t>
            </a:r>
            <a:r>
              <a:rPr lang="en-US" altLang="zh-TW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》</a:t>
            </a:r>
            <a:r>
              <a:rPr lang="zh-TW" altLang="en-US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。 </a:t>
            </a:r>
          </a:p>
          <a:p>
            <a:r>
              <a:rPr lang="zh-TW" altLang="en-US" dirty="0" smtClean="0">
                <a:gradFill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</a:gradFill>
              </a:rPr>
              <a:t>	這部藥物學巨著，早已被譯成多國文字，流傳到世界各地，成為世界醫學史上一部偉大的著作。 </a:t>
            </a:r>
          </a:p>
          <a:p>
            <a:pPr>
              <a:buNone/>
            </a:pPr>
            <a:r>
              <a:rPr lang="en-US" altLang="zh-TW" dirty="0" smtClean="0"/>
              <a:t>                                         P.6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055926" y="500042"/>
            <a:ext cx="53735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zh-TW" altLang="en-US" sz="5400" b="1" dirty="0" smtClean="0">
                <a:ln/>
                <a:solidFill>
                  <a:schemeClr val="accent3"/>
                </a:solidFill>
              </a:rPr>
              <a:t>李時珍圖片</a:t>
            </a:r>
            <a:endParaRPr lang="zh-TW" alt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028" name="Picture 4" descr="http://hk.wrs.yahoo.com/_ylt=A8tU324RBXdHG4sAYN2.ygt./SIG=13m29hp5i/EXP=1199068817/**http%3A/piclib.gooyee.net/networld200509190010979042538/bigimage/photo200620060602113642590370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285992"/>
            <a:ext cx="2305050" cy="2857500"/>
          </a:xfrm>
          <a:prstGeom prst="rect">
            <a:avLst/>
          </a:prstGeom>
          <a:noFill/>
        </p:spPr>
      </p:pic>
      <p:pic>
        <p:nvPicPr>
          <p:cNvPr id="1030" name="Picture 6" descr="http://hk.wrs.yahoo.com/_ylt=A8tU33NcBXdHedEAoKC.ygt./SIG=12at7hlij/EXP=1199068892/**http%3A/xinsheng.net/xs/images/2002-7-18--lishizhen.gif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15140" y="1214422"/>
            <a:ext cx="2105025" cy="4257675"/>
          </a:xfrm>
          <a:prstGeom prst="rect">
            <a:avLst/>
          </a:prstGeom>
          <a:noFill/>
        </p:spPr>
      </p:pic>
      <p:pic>
        <p:nvPicPr>
          <p:cNvPr id="1032" name="Picture 8" descr="http://hk.wrs.yahoo.com/_ylt=A8tU33GQBXdHzX0AqmO.ygt./SIG=12b938105/EXP=1199068944/**http%3A/static.flickr.com/2399/1682664840_b57f0cc516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58" y="1500174"/>
            <a:ext cx="3000396" cy="440531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4406217" y="5460326"/>
            <a:ext cx="448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P.7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8791575" cy="6237311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zh-TW" altLang="en-US" sz="2400" b="1" dirty="0" smtClean="0"/>
              <a:t>                                       </a:t>
            </a:r>
            <a:endParaRPr lang="en-US" altLang="zh-TW" sz="2400" b="1" dirty="0" smtClean="0"/>
          </a:p>
          <a:p>
            <a:pPr>
              <a:lnSpc>
                <a:spcPct val="80000"/>
              </a:lnSpc>
              <a:buNone/>
            </a:pPr>
            <a:r>
              <a:rPr lang="zh-TW" altLang="en-US" b="1" dirty="0" smtClean="0"/>
              <a:t>                                           </a:t>
            </a:r>
            <a:r>
              <a:rPr lang="zh-TW" altLang="en-US" b="1" dirty="0" smtClean="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</a:rPr>
              <a:t>華佗</a:t>
            </a:r>
            <a:endParaRPr lang="en-US" altLang="zh-TW" b="1" dirty="0" smtClean="0">
              <a:gradFill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</a:endParaRPr>
          </a:p>
          <a:p>
            <a:pPr>
              <a:lnSpc>
                <a:spcPct val="80000"/>
              </a:lnSpc>
            </a:pPr>
            <a:r>
              <a:rPr lang="zh-TW" altLang="en-US" sz="2400" b="1" dirty="0" smtClean="0">
                <a:blipFill>
                  <a:blip r:embed="rId3"/>
                  <a:tile tx="0" ty="0" sx="100000" sy="100000" flip="none" algn="tl"/>
                </a:blipFill>
              </a:rPr>
              <a:t>東漢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末年在我國誕生了三位傑出的醫學家，史稱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建安三神醫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。其中，董奉隱居盧山，留下了膾炙人口的杏林佳話；張仲景撰寫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《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傷寒雜病論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》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，理法謹嚴，被後世譽為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醫聖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；而華佗則深入民間，足跡遍於中原大地和江淮平原，在內、外、婦、兒各科的臨床診治中，曾創造了許多醫學奇蹟，尤其以創麻沸散（臨床麻醉藥）、行剖腹術聞名於世。後世每以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華佗在世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、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元化重生</a:t>
            </a:r>
            <a:r>
              <a:rPr lang="en-US" altLang="zh-TW" sz="24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稱譽醫家，可見其影響之深遠。</a:t>
            </a:r>
            <a:b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</a:br>
            <a:endParaRPr lang="zh-TW" altLang="en-US" sz="2400" b="1" dirty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lnSpc>
                <a:spcPct val="80000"/>
              </a:lnSpc>
            </a:pP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　　華佗，字元化，出生在東漢末年豫州沛國譙縣（今安徽亳縣），約生於漢沖帝永熹元年（西元一四五年），卒於漢獻帝建安十三年（西元二０八年）。</a:t>
            </a:r>
            <a:b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</a:br>
            <a:endParaRPr lang="zh-TW" altLang="en-US" sz="2400" b="1" dirty="0">
              <a:blipFill>
                <a:blip r:embed="rId3"/>
                <a:tile tx="0" ty="0" sx="100000" sy="100000" flip="none" algn="tl"/>
              </a:blipFill>
            </a:endParaRPr>
          </a:p>
          <a:p>
            <a:pPr>
              <a:lnSpc>
                <a:spcPct val="80000"/>
              </a:lnSpc>
            </a:pPr>
            <a:r>
              <a:rPr lang="zh-TW" altLang="en-US" sz="2400" b="1" dirty="0">
                <a:blipFill>
                  <a:blip r:embed="rId3"/>
                  <a:tile tx="0" ty="0" sx="100000" sy="100000" flip="none" algn="tl"/>
                </a:blipFill>
              </a:rPr>
              <a:t>　　在華佗成長的過程中，除受到中原文化的勳陶外，盛產藥材的家鄉也給他不少的影響。幼年的華佗在攻讀經史的同時，也留心醫藥，當地父老傳說他曾在泥台店一帶讀書養性，學醫識藥。</a:t>
            </a:r>
            <a:r>
              <a:rPr lang="zh-TW" altLang="en-US" sz="2400" b="1" dirty="0"/>
              <a:t/>
            </a:r>
            <a:br>
              <a:rPr lang="zh-TW" altLang="en-US" sz="2400" b="1" dirty="0"/>
            </a:br>
            <a:r>
              <a:rPr lang="zh-TW" altLang="en-US" sz="2400" b="1" dirty="0" smtClean="0"/>
              <a:t>                                                         </a:t>
            </a:r>
            <a:r>
              <a:rPr lang="en-US" altLang="zh-TW" sz="2400" b="1" dirty="0" smtClean="0"/>
              <a:t>P.8</a:t>
            </a:r>
            <a:r>
              <a:rPr lang="zh-TW" altLang="en-US" sz="1400" b="1" dirty="0"/>
              <a:t/>
            </a:r>
            <a:br>
              <a:rPr lang="zh-TW" altLang="en-US" sz="1400" b="1" dirty="0"/>
            </a:br>
            <a:r>
              <a:rPr lang="zh-TW" altLang="en-US" sz="1000" b="1" dirty="0"/>
              <a:t>　　                                                    </a:t>
            </a:r>
            <a:endParaRPr lang="en-US" altLang="zh-TW" sz="1000" b="1" dirty="0"/>
          </a:p>
        </p:txBody>
      </p:sp>
      <p:pic>
        <p:nvPicPr>
          <p:cNvPr id="16389" name="Picture 5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4058">
            <a:off x="5364163" y="3644900"/>
            <a:ext cx="360362" cy="360363"/>
          </a:xfrm>
          <a:prstGeom prst="rect">
            <a:avLst/>
          </a:prstGeom>
          <a:noFill/>
        </p:spPr>
      </p:pic>
      <p:pic>
        <p:nvPicPr>
          <p:cNvPr id="16390" name="Picture 6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2636838"/>
            <a:ext cx="360363" cy="360362"/>
          </a:xfrm>
          <a:prstGeom prst="rect">
            <a:avLst/>
          </a:prstGeom>
          <a:noFill/>
        </p:spPr>
      </p:pic>
      <p:pic>
        <p:nvPicPr>
          <p:cNvPr id="16391" name="Picture 7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345631">
            <a:off x="8820150" y="2282825"/>
            <a:ext cx="323850" cy="323850"/>
          </a:xfrm>
          <a:prstGeom prst="rect">
            <a:avLst/>
          </a:prstGeom>
          <a:noFill/>
        </p:spPr>
      </p:pic>
      <p:pic>
        <p:nvPicPr>
          <p:cNvPr id="16392" name="Picture 8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5341938"/>
            <a:ext cx="288925" cy="288925"/>
          </a:xfrm>
          <a:prstGeom prst="rect">
            <a:avLst/>
          </a:prstGeom>
          <a:noFill/>
        </p:spPr>
      </p:pic>
      <p:pic>
        <p:nvPicPr>
          <p:cNvPr id="16393" name="Picture 9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9788" y="5300663"/>
            <a:ext cx="417512" cy="417512"/>
          </a:xfrm>
          <a:prstGeom prst="rect">
            <a:avLst/>
          </a:prstGeom>
          <a:noFill/>
        </p:spPr>
      </p:pic>
      <p:pic>
        <p:nvPicPr>
          <p:cNvPr id="16394" name="Picture 10" descr="BD15061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15307" flipH="1">
            <a:off x="543352" y="59421"/>
            <a:ext cx="504825" cy="3968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77778E-7 2.19653E-6 C 0.00399 -0.08925 -0.04601 -0.16648 -0.11302 -0.17179 C -0.17708 -0.1785 -0.23698 -0.11861 -0.24097 -0.03191 C -0.24601 0.04786 -0.20399 0.12254 -0.14392 0.12786 C -0.08906 0.13179 -0.03698 0.08254 -0.03299 0.00809 C -0.02899 -0.05989 -0.06406 -0.12393 -0.11493 -0.12925 C -0.16198 -0.13318 -0.20608 -0.09179 -0.20903 -0.02937 C -0.21198 0.02659 -0.18403 0.08115 -0.14201 0.08393 C -0.10399 0.08786 -0.06806 0.05595 -0.06493 0.00532 C -0.06302 -0.04 -0.08403 -0.08393 -0.11701 -0.08648 C -0.14601 -0.08925 -0.175 -0.0652 -0.17708 -0.02659 C -0.17899 0.0067 -0.16406 0.03861 -0.13993 0.04139 C -0.11997 0.04393 -0.09896 0.02936 -0.09792 0.00277 C -0.09601 -0.01873 -0.10399 -0.04139 -0.11892 -0.04393 C -0.13108 -0.04393 -0.14306 -0.03861 -0.14497 -0.02405 C -0.14601 -0.01457 -0.14392 -0.00532 -0.13802 -0.00139 C -0.13507 2.19653E-6 -0.13299 2.19653E-6 -0.13003 -0.00139 " pathEditMode="relative" rAng="0" ptsTypes="fffffffffffffffff">
                                      <p:cBhvr>
                                        <p:cTn id="6" dur="2000" spd="-100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zh-TW" altLang="en-US" sz="2800" b="1" dirty="0" smtClean="0"/>
              <a:t>                                             </a:t>
            </a:r>
            <a:r>
              <a:rPr lang="zh-TW" altLang="en-US" sz="2800" b="1" dirty="0" smtClean="0">
                <a:gradFill flip="none"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華佗</a:t>
            </a:r>
            <a:endParaRPr lang="en-US" altLang="zh-TW" sz="2800" b="1" dirty="0" smtClean="0">
              <a:gradFill flip="none"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circle">
                  <a:fillToRect l="50000" t="50000" r="50000" b="50000"/>
                </a:path>
                <a:tileRect/>
              </a:gradFill>
            </a:endParaRPr>
          </a:p>
          <a:p>
            <a:pPr>
              <a:lnSpc>
                <a:spcPct val="80000"/>
              </a:lnSpc>
            </a:pPr>
            <a:r>
              <a:rPr lang="zh-TW" altLang="en-US" sz="2800" b="1" dirty="0" smtClean="0">
                <a:blipFill>
                  <a:blip r:embed="rId3"/>
                  <a:tile tx="0" ty="0" sx="100000" sy="100000" flip="none" algn="tl"/>
                </a:blipFill>
              </a:rPr>
              <a:t>他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青少年時期，正值東漢桓帝、靈帝之際，外戚患官交替專權，朝綱不正，人民陷入水深火熱之中，華佗目賭官場之腐敗和蒼生之苦難，決心棄絕仕途，以醫濟世。他行醫走遍天下，深入民間，所以成了我國歷史上民間傳說眾多的醫學家。經過幾十年的醫療實踐，華佗的醫術已到爐火純青的地步。他熟練的地掌握了養生、方藥、針灸和手術等治療方式，精通內、外、婦、兒各科，臨症施治，診斷精確，方法便捷，療效神速，被譽為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『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神醫</a:t>
            </a:r>
            <a:r>
              <a:rPr lang="en-US" altLang="zh-TW" sz="2800" b="1" dirty="0">
                <a:blipFill>
                  <a:blip r:embed="rId3"/>
                  <a:tile tx="0" ty="0" sx="100000" sy="100000" flip="none" algn="tl"/>
                </a:blipFill>
              </a:rPr>
              <a:t>』</a:t>
            </a: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。</a:t>
            </a:r>
            <a:b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</a:b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/>
            </a:r>
            <a:b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</a:br>
            <a:r>
              <a:rPr lang="zh-TW" altLang="en-US" sz="2800" b="1" dirty="0">
                <a:blipFill>
                  <a:blip r:embed="rId3"/>
                  <a:tile tx="0" ty="0" sx="100000" sy="100000" flip="none" algn="tl"/>
                </a:blipFill>
              </a:rPr>
              <a:t>                                  </a:t>
            </a:r>
            <a:r>
              <a:rPr lang="zh-TW" altLang="en-US" sz="2800" b="1" dirty="0" smtClean="0">
                <a:blipFill>
                  <a:blip r:embed="rId3"/>
                  <a:tile tx="0" ty="0" sx="100000" sy="100000" flip="none" algn="tl"/>
                </a:blipFill>
              </a:rPr>
              <a:t>          </a:t>
            </a:r>
            <a:r>
              <a:rPr lang="en-US" altLang="zh-TW" sz="2800" b="1" dirty="0" smtClean="0">
                <a:blipFill>
                  <a:blip r:embed="rId3"/>
                  <a:tile tx="0" ty="0" sx="100000" sy="100000" flip="none" algn="tl"/>
                </a:blipFill>
              </a:rPr>
              <a:t>P.9</a:t>
            </a:r>
            <a:endParaRPr lang="en-US" altLang="zh-TW" sz="28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7413" name="Picture 5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20150" y="2498725"/>
            <a:ext cx="323850" cy="323850"/>
          </a:xfrm>
          <a:prstGeom prst="rect">
            <a:avLst/>
          </a:prstGeom>
          <a:noFill/>
        </p:spPr>
      </p:pic>
      <p:pic>
        <p:nvPicPr>
          <p:cNvPr id="17414" name="Picture 6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12088" y="5084763"/>
            <a:ext cx="330200" cy="330200"/>
          </a:xfrm>
          <a:prstGeom prst="rect">
            <a:avLst/>
          </a:prstGeom>
          <a:noFill/>
        </p:spPr>
      </p:pic>
      <p:pic>
        <p:nvPicPr>
          <p:cNvPr id="17415" name="Picture 7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6062663"/>
            <a:ext cx="433388" cy="433387"/>
          </a:xfrm>
          <a:prstGeom prst="rect">
            <a:avLst/>
          </a:prstGeom>
          <a:noFill/>
        </p:spPr>
      </p:pic>
      <p:pic>
        <p:nvPicPr>
          <p:cNvPr id="17416" name="Picture 8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1382713"/>
            <a:ext cx="288925" cy="288925"/>
          </a:xfrm>
          <a:prstGeom prst="rect">
            <a:avLst/>
          </a:prstGeom>
          <a:noFill/>
        </p:spPr>
      </p:pic>
      <p:pic>
        <p:nvPicPr>
          <p:cNvPr id="17417" name="Picture 9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4191000"/>
            <a:ext cx="288925" cy="288925"/>
          </a:xfrm>
          <a:prstGeom prst="rect">
            <a:avLst/>
          </a:prstGeom>
          <a:noFill/>
        </p:spPr>
      </p:pic>
      <p:pic>
        <p:nvPicPr>
          <p:cNvPr id="17418" name="Picture 10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6280150"/>
            <a:ext cx="215900" cy="215900"/>
          </a:xfrm>
          <a:prstGeom prst="rect">
            <a:avLst/>
          </a:prstGeom>
          <a:noFill/>
        </p:spPr>
      </p:pic>
      <p:pic>
        <p:nvPicPr>
          <p:cNvPr id="17419" name="Picture 11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661988"/>
            <a:ext cx="504825" cy="504825"/>
          </a:xfrm>
          <a:prstGeom prst="rect">
            <a:avLst/>
          </a:prstGeom>
          <a:noFill/>
        </p:spPr>
      </p:pic>
      <p:pic>
        <p:nvPicPr>
          <p:cNvPr id="17420" name="Picture 12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68538" y="5200650"/>
            <a:ext cx="287337" cy="287338"/>
          </a:xfrm>
          <a:prstGeom prst="rect">
            <a:avLst/>
          </a:prstGeom>
          <a:noFill/>
        </p:spPr>
      </p:pic>
      <p:pic>
        <p:nvPicPr>
          <p:cNvPr id="17421" name="Picture 13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04250" y="6497638"/>
            <a:ext cx="360363" cy="360362"/>
          </a:xfrm>
          <a:prstGeom prst="rect">
            <a:avLst/>
          </a:prstGeom>
          <a:noFill/>
        </p:spPr>
      </p:pic>
      <p:pic>
        <p:nvPicPr>
          <p:cNvPr id="17422" name="Picture 14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08850" y="692150"/>
            <a:ext cx="417513" cy="4175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148</TotalTime>
  <Words>1202</Words>
  <Application>Microsoft Office PowerPoint</Application>
  <PresentationFormat>如螢幕大小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Office 佈景主題</vt:lpstr>
      <vt:lpstr>中國醫學</vt:lpstr>
      <vt:lpstr>封面                                            P.1 目錄                                            P.2 介紹李時珍                               P.3-7 介紹華陀                                   P.8-13 介紹針炙                                   P.14-17 組員名單                                   P.18</vt:lpstr>
      <vt:lpstr>投影片 3</vt:lpstr>
      <vt:lpstr>李時珍</vt:lpstr>
      <vt:lpstr>李時珍</vt:lpstr>
      <vt:lpstr>李時珍</vt:lpstr>
      <vt:lpstr>投影片 7</vt:lpstr>
      <vt:lpstr>投影片 8</vt:lpstr>
      <vt:lpstr>投影片 9</vt:lpstr>
      <vt:lpstr>投影片 10</vt:lpstr>
      <vt:lpstr>投影片 11</vt:lpstr>
      <vt:lpstr>華佗的圖片</vt:lpstr>
      <vt:lpstr>投影片 13</vt:lpstr>
      <vt:lpstr>針炙</vt:lpstr>
      <vt:lpstr>針炙</vt:lpstr>
      <vt:lpstr>針炙</vt:lpstr>
      <vt:lpstr>針炙</vt:lpstr>
      <vt:lpstr>組員名單</vt:lpstr>
      <vt:lpstr>投影片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</dc:title>
  <dc:creator>Henry</dc:creator>
  <cp:lastModifiedBy>Henry</cp:lastModifiedBy>
  <cp:revision>18</cp:revision>
  <dcterms:created xsi:type="dcterms:W3CDTF">2007-12-12T11:02:35Z</dcterms:created>
  <dcterms:modified xsi:type="dcterms:W3CDTF">2008-01-01T04:13:13Z</dcterms:modified>
</cp:coreProperties>
</file>